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"/>
  </p:notesMasterIdLst>
  <p:handoutMasterIdLst>
    <p:handoutMasterId r:id="rId11"/>
  </p:handoutMasterIdLst>
  <p:sldIdLst>
    <p:sldId id="451" r:id="rId2"/>
    <p:sldId id="486" r:id="rId3"/>
    <p:sldId id="473" r:id="rId4"/>
    <p:sldId id="474" r:id="rId5"/>
    <p:sldId id="488" r:id="rId6"/>
    <p:sldId id="489" r:id="rId7"/>
    <p:sldId id="469" r:id="rId8"/>
    <p:sldId id="490" r:id="rId9"/>
  </p:sldIdLst>
  <p:sldSz cx="9906000" cy="6858000" type="A4"/>
  <p:notesSz cx="6735763" cy="98663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>
          <p15:clr>
            <a:srgbClr val="A4A3A4"/>
          </p15:clr>
        </p15:guide>
        <p15:guide id="2" pos="1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B3F"/>
    <a:srgbClr val="00297B"/>
    <a:srgbClr val="C80000"/>
    <a:srgbClr val="FFFFFF"/>
    <a:srgbClr val="BFC4AE"/>
    <a:srgbClr val="0000C8"/>
    <a:srgbClr val="BE0000"/>
    <a:srgbClr val="0F398F"/>
    <a:srgbClr val="53BD3D"/>
    <a:srgbClr val="143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8" autoAdjust="0"/>
    <p:restoredTop sz="82882" autoAdjust="0"/>
  </p:normalViewPr>
  <p:slideViewPr>
    <p:cSldViewPr>
      <p:cViewPr varScale="1">
        <p:scale>
          <a:sx n="73" d="100"/>
          <a:sy n="73" d="100"/>
        </p:scale>
        <p:origin x="1320" y="67"/>
      </p:cViewPr>
      <p:guideLst>
        <p:guide orient="horz" pos="3566"/>
        <p:guide pos="1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348" y="-96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19565" cy="493316"/>
          </a:xfrm>
          <a:prstGeom prst="rect">
            <a:avLst/>
          </a:prstGeom>
        </p:spPr>
        <p:txBody>
          <a:bodyPr vert="horz" lIns="90752" tIns="45377" rIns="90752" bIns="4537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626" y="1"/>
            <a:ext cx="2919565" cy="493316"/>
          </a:xfrm>
          <a:prstGeom prst="rect">
            <a:avLst/>
          </a:prstGeom>
        </p:spPr>
        <p:txBody>
          <a:bodyPr vert="horz" lIns="90752" tIns="45377" rIns="90752" bIns="4537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023DE08-7E37-485C-89BE-1B7F8AFAE922}" type="datetimeFigureOut">
              <a:rPr lang="ko-KR" altLang="en-US"/>
              <a:pPr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412"/>
            <a:ext cx="2919565" cy="493316"/>
          </a:xfrm>
          <a:prstGeom prst="rect">
            <a:avLst/>
          </a:prstGeom>
        </p:spPr>
        <p:txBody>
          <a:bodyPr vert="horz" lIns="90752" tIns="45377" rIns="90752" bIns="4537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626" y="9371412"/>
            <a:ext cx="2919565" cy="493316"/>
          </a:xfrm>
          <a:prstGeom prst="rect">
            <a:avLst/>
          </a:prstGeom>
        </p:spPr>
        <p:txBody>
          <a:bodyPr vert="horz" wrap="square" lIns="90752" tIns="45377" rIns="90752" bIns="45377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C123EB5-C486-4CD9-9019-D05348B377A5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19565" cy="493316"/>
          </a:xfrm>
          <a:prstGeom prst="rect">
            <a:avLst/>
          </a:prstGeom>
        </p:spPr>
        <p:txBody>
          <a:bodyPr vert="horz" lIns="90752" tIns="45377" rIns="90752" bIns="4537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626" y="1"/>
            <a:ext cx="2919565" cy="493316"/>
          </a:xfrm>
          <a:prstGeom prst="rect">
            <a:avLst/>
          </a:prstGeom>
        </p:spPr>
        <p:txBody>
          <a:bodyPr vert="horz" lIns="90752" tIns="45377" rIns="90752" bIns="4537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A14B624-1C35-4955-925B-456F5B162AF8}" type="datetimeFigureOut">
              <a:rPr lang="ko-KR" altLang="en-US"/>
              <a:pPr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6913" y="739775"/>
            <a:ext cx="534193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2" tIns="45377" rIns="90752" bIns="45377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262" y="4685706"/>
            <a:ext cx="5389240" cy="4441427"/>
          </a:xfrm>
          <a:prstGeom prst="rect">
            <a:avLst/>
          </a:prstGeom>
        </p:spPr>
        <p:txBody>
          <a:bodyPr vert="horz" lIns="90752" tIns="45377" rIns="90752" bIns="45377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412"/>
            <a:ext cx="2919565" cy="493316"/>
          </a:xfrm>
          <a:prstGeom prst="rect">
            <a:avLst/>
          </a:prstGeom>
        </p:spPr>
        <p:txBody>
          <a:bodyPr vert="horz" lIns="90752" tIns="45377" rIns="90752" bIns="4537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626" y="9371412"/>
            <a:ext cx="2919565" cy="493316"/>
          </a:xfrm>
          <a:prstGeom prst="rect">
            <a:avLst/>
          </a:prstGeom>
        </p:spPr>
        <p:txBody>
          <a:bodyPr vert="horz" wrap="square" lIns="90752" tIns="45377" rIns="90752" bIns="45377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BC27EE-6F5B-4774-9FC5-59A225AF45C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36723" indent="-28335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33419" indent="-22668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86786" indent="-22668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40154" indent="-22668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3522" indent="-22668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46889" indent="-22668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0257" indent="-22668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53625" indent="-22668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962D8CB6-400C-4621-83FA-DD911EF97465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52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370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09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599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81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02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84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27EE-6F5B-4774-9FC5-59A225AF45C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9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motif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63" y="0"/>
            <a:ext cx="1266825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600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906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8997950" y="6453188"/>
            <a:ext cx="908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EA861324-8E1F-4C3B-B880-99A4F72EB965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72480" y="764704"/>
            <a:ext cx="9361040" cy="5688484"/>
          </a:xfrm>
          <a:prstGeom prst="rect">
            <a:avLst/>
          </a:prstGeom>
        </p:spPr>
        <p:txBody>
          <a:bodyPr tIns="0"/>
          <a:lstStyle>
            <a:lvl1pPr marL="252000" indent="-252000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40000" indent="-252000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4000" indent="-144000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80000">
              <a:defRPr sz="1400"/>
            </a:lvl4pPr>
            <a:lvl5pPr marL="1260000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28464" y="75502"/>
            <a:ext cx="9505056" cy="486474"/>
          </a:xfrm>
          <a:prstGeom prst="rect">
            <a:avLst/>
          </a:prstGeom>
        </p:spPr>
        <p:txBody>
          <a:bodyPr/>
          <a:lstStyle>
            <a:lvl1pPr marL="252000" indent="-252000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368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906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8997950" y="6453188"/>
            <a:ext cx="908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4F20C622-3705-45F1-8225-E4AB75199F94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4728" y="764704"/>
            <a:ext cx="6192688" cy="5871046"/>
          </a:xfrm>
          <a:prstGeom prst="rect">
            <a:avLst/>
          </a:prstGeom>
        </p:spPr>
        <p:txBody>
          <a:bodyPr/>
          <a:lstStyle>
            <a:lvl1pPr marL="180000" indent="-432000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2000" indent="216000">
              <a:lnSpc>
                <a:spcPts val="1850"/>
              </a:lnSpc>
              <a:buFont typeface="+mj-lt"/>
              <a:buAutoNum type="arabicPeriod"/>
              <a:defRPr sz="1300"/>
            </a:lvl2pPr>
            <a:lvl3pPr marL="684000" indent="216000">
              <a:lnSpc>
                <a:spcPts val="1850"/>
              </a:lnSpc>
              <a:buFont typeface="+mj-lt"/>
              <a:buAutoNum type="arabicParenR"/>
              <a:defRPr sz="1300"/>
            </a:lvl3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28464" y="12700"/>
            <a:ext cx="9505056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49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6749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635" r:id="rId1"/>
    <p:sldLayoutId id="2147484636" r:id="rId2"/>
    <p:sldLayoutId id="2147484637" r:id="rId3"/>
    <p:sldLayoutId id="2147484634" r:id="rId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ec\Downloads\H-Motors-02 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Hec\Downloads\3. 베트남 안동교 건설공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"/>
          <a:stretch>
            <a:fillRect/>
          </a:stretch>
        </p:blipFill>
        <p:spPr bwMode="auto">
          <a:xfrm>
            <a:off x="5824538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Hec\Downloads\힐스테이트 광교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18233"/>
          <a:stretch>
            <a:fillRect/>
          </a:stretch>
        </p:blipFill>
        <p:spPr bwMode="auto">
          <a:xfrm>
            <a:off x="727075" y="4457700"/>
            <a:ext cx="165576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059488"/>
            <a:ext cx="1619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" b="-2"/>
          <a:stretch>
            <a:fillRect/>
          </a:stretch>
        </p:blipFill>
        <p:spPr bwMode="auto">
          <a:xfrm>
            <a:off x="2425700" y="4459288"/>
            <a:ext cx="1655763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r="11156"/>
          <a:stretch>
            <a:fillRect/>
          </a:stretch>
        </p:blipFill>
        <p:spPr bwMode="auto">
          <a:xfrm>
            <a:off x="4124325" y="4457700"/>
            <a:ext cx="1657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14363" y="1717675"/>
            <a:ext cx="8507412" cy="1200329"/>
          </a:xfrm>
          <a:prstGeom prst="rect">
            <a:avLst/>
          </a:prstGeom>
          <a:noFill/>
        </p:spPr>
        <p:txBody>
          <a:bodyPr lIns="46800" r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100" dirty="0" err="1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열교환기</a:t>
            </a:r>
            <a:r>
              <a:rPr kumimoji="0" lang="ko-KR" altLang="en-US" sz="3600" b="1" spc="-100" dirty="0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 최적화 </a:t>
            </a:r>
            <a:r>
              <a:rPr kumimoji="0" lang="ko-KR" altLang="en-US" sz="3600" b="1" spc="-100" dirty="0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설계</a:t>
            </a:r>
            <a:endParaRPr kumimoji="0" lang="en-US" altLang="ko-KR" sz="3600" b="1" spc="-100" dirty="0" smtClean="0">
              <a:solidFill>
                <a:srgbClr val="14398F"/>
              </a:solidFill>
              <a:latin typeface="+mn-ea"/>
              <a:ea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b="1" spc="-100" dirty="0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사용자 </a:t>
            </a:r>
            <a:r>
              <a:rPr kumimoji="0" lang="en-US" altLang="ko-KR" sz="3600" b="1" spc="-100" dirty="0" smtClean="0">
                <a:solidFill>
                  <a:srgbClr val="14398F"/>
                </a:solidFill>
                <a:latin typeface="+mn-ea"/>
                <a:ea typeface="+mn-ea"/>
                <a:cs typeface="Arial" pitchFamily="34" charset="0"/>
              </a:rPr>
              <a:t>Manual</a:t>
            </a:r>
            <a:endParaRPr kumimoji="0" lang="en-US" altLang="ko-KR" sz="2400" b="1" spc="-100" dirty="0">
              <a:solidFill>
                <a:srgbClr val="14398F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981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420" y="3357352"/>
            <a:ext cx="5981538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420" y="1061456"/>
            <a:ext cx="5981538" cy="3240000"/>
          </a:xfrm>
          <a:prstGeom prst="rect">
            <a:avLst/>
          </a:prstGeom>
        </p:spPr>
      </p:pic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 smtClean="0"/>
              <a:t>I. Shell &amp; Tube Heat Exchanger</a:t>
            </a:r>
            <a:endParaRPr dirty="0" smtClean="0"/>
          </a:p>
        </p:txBody>
      </p:sp>
      <p:sp>
        <p:nvSpPr>
          <p:cNvPr id="56" name="내용 개체 틀 3"/>
          <p:cNvSpPr txBox="1">
            <a:spLocks/>
          </p:cNvSpPr>
          <p:nvPr/>
        </p:nvSpPr>
        <p:spPr>
          <a:xfrm>
            <a:off x="128588" y="656692"/>
            <a:ext cx="9777412" cy="32403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단일 </a:t>
            </a:r>
            <a:r>
              <a:rPr lang="ko-KR" altLang="en-US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열교환기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(STHE)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Size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Weight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산출하고 싶을 때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(1)</a:t>
            </a:r>
            <a:endParaRPr lang="en-US" altLang="ko-KR" sz="1600" b="1" dirty="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86346" y="1064078"/>
            <a:ext cx="788845" cy="288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3" idx="1"/>
            <a:endCxn id="13" idx="3"/>
          </p:cNvCxnSpPr>
          <p:nvPr/>
        </p:nvCxnSpPr>
        <p:spPr>
          <a:xfrm rot="10800000" flipV="1">
            <a:off x="2826048" y="1208094"/>
            <a:ext cx="1660299" cy="189384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5199" y="1074312"/>
            <a:ext cx="2630848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10.177.139.56:3030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접속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0627" y="2770659"/>
            <a:ext cx="2473533" cy="16619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Duty</a:t>
            </a:r>
          </a:p>
          <a:p>
            <a:pPr marL="342900" indent="-342900">
              <a:buAutoNum type="arabicParenR"/>
            </a:pP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Margin</a:t>
            </a:r>
          </a:p>
          <a:p>
            <a:pPr marL="342900" indent="-342900">
              <a:buAutoNum type="arabicParenR"/>
            </a:pP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Flowrate</a:t>
            </a:r>
          </a:p>
          <a:p>
            <a:pPr marL="342900" indent="-342900">
              <a:buAutoNum type="arabicParenR"/>
            </a:pP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Temperature</a:t>
            </a:r>
          </a:p>
          <a:p>
            <a:pPr marL="342900" indent="-342900">
              <a:buAutoNum type="arabicParenR"/>
            </a:pP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 Pressure</a:t>
            </a:r>
          </a:p>
          <a:p>
            <a:pPr marL="342900" indent="-342900">
              <a:buAutoNum type="arabicParenR"/>
            </a:pP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Tube Length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0627" y="4678544"/>
            <a:ext cx="2473531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Submit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 클릭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69024" y="2609268"/>
            <a:ext cx="4463926" cy="34563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28" idx="1"/>
            <a:endCxn id="22" idx="3"/>
          </p:cNvCxnSpPr>
          <p:nvPr/>
        </p:nvCxnSpPr>
        <p:spPr>
          <a:xfrm rot="10800000">
            <a:off x="2704160" y="3601656"/>
            <a:ext cx="2464864" cy="735804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5169024" y="5851725"/>
            <a:ext cx="360040" cy="1661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9948" y="1902542"/>
            <a:ext cx="2406428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Navigation Bar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STHE Mini Mode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클릭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19420" y="1962493"/>
            <a:ext cx="497350" cy="1877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30" idx="1"/>
            <a:endCxn id="24" idx="3"/>
          </p:cNvCxnSpPr>
          <p:nvPr/>
        </p:nvCxnSpPr>
        <p:spPr>
          <a:xfrm rot="10800000" flipV="1">
            <a:off x="2606376" y="2056350"/>
            <a:ext cx="1313044" cy="169358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28" idx="1"/>
            <a:endCxn id="25" idx="3"/>
          </p:cNvCxnSpPr>
          <p:nvPr/>
        </p:nvCxnSpPr>
        <p:spPr>
          <a:xfrm rot="10800000" flipV="1">
            <a:off x="2704158" y="4337460"/>
            <a:ext cx="2464866" cy="52575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5288" y="6084004"/>
            <a:ext cx="2473531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 Run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 클릭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4" name="꺾인 연결선 43"/>
          <p:cNvCxnSpPr>
            <a:stCxn id="39" idx="1"/>
            <a:endCxn id="43" idx="3"/>
          </p:cNvCxnSpPr>
          <p:nvPr/>
        </p:nvCxnSpPr>
        <p:spPr>
          <a:xfrm rot="10800000" flipV="1">
            <a:off x="2688820" y="5934816"/>
            <a:ext cx="2480205" cy="333853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28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74" y="1311430"/>
            <a:ext cx="6027907" cy="32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74" y="4797153"/>
            <a:ext cx="6061276" cy="1663524"/>
          </a:xfrm>
          <a:prstGeom prst="rect">
            <a:avLst/>
          </a:prstGeom>
        </p:spPr>
      </p:pic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 dirty="0"/>
              <a:t>I. Shell &amp; Tube Heat Exchanger</a:t>
            </a:r>
            <a:endParaRPr dirty="0" smtClean="0"/>
          </a:p>
        </p:txBody>
      </p:sp>
      <p:sp>
        <p:nvSpPr>
          <p:cNvPr id="56" name="내용 개체 틀 3"/>
          <p:cNvSpPr txBox="1">
            <a:spLocks/>
          </p:cNvSpPr>
          <p:nvPr/>
        </p:nvSpPr>
        <p:spPr>
          <a:xfrm>
            <a:off x="128588" y="656692"/>
            <a:ext cx="9777412" cy="32403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단일 </a:t>
            </a:r>
            <a:r>
              <a:rPr lang="ko-KR" altLang="en-US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열교환기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(STHE)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Size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Weight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산출하고 싶을 때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(2)</a:t>
            </a:r>
            <a:endParaRPr lang="en-US" altLang="ko-KR" sz="1600" b="1" dirty="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97016" y="3032956"/>
            <a:ext cx="2448272" cy="61206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3" idx="1"/>
            <a:endCxn id="13" idx="3"/>
          </p:cNvCxnSpPr>
          <p:nvPr/>
        </p:nvCxnSpPr>
        <p:spPr>
          <a:xfrm rot="10800000">
            <a:off x="2360712" y="1742318"/>
            <a:ext cx="2736304" cy="1596673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9707" y="1311430"/>
            <a:ext cx="2241005" cy="8617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예측 결과 확인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(1)</a:t>
            </a:r>
          </a:p>
          <a:p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Web Page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Size &amp; Weight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출력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07" y="3645024"/>
            <a:ext cx="2870338" cy="8617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예측 결과 확인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(2)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예측 결과를 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Download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하고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Excel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통해 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Size &amp; Weight 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저장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97016" y="3704000"/>
            <a:ext cx="792088" cy="1763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71674" y="4797151"/>
            <a:ext cx="6061276" cy="16635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1"/>
            <a:endCxn id="11" idx="3"/>
          </p:cNvCxnSpPr>
          <p:nvPr/>
        </p:nvCxnSpPr>
        <p:spPr>
          <a:xfrm rot="10800000" flipV="1">
            <a:off x="2990046" y="3792193"/>
            <a:ext cx="2106971" cy="283718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5" idx="1"/>
            <a:endCxn id="11" idx="3"/>
          </p:cNvCxnSpPr>
          <p:nvPr/>
        </p:nvCxnSpPr>
        <p:spPr>
          <a:xfrm rot="10800000">
            <a:off x="2990046" y="4075912"/>
            <a:ext cx="581629" cy="1553003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00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68" y="1076163"/>
            <a:ext cx="5981539" cy="32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50857" b="24696"/>
          <a:stretch/>
        </p:blipFill>
        <p:spPr>
          <a:xfrm>
            <a:off x="3708599" y="5342710"/>
            <a:ext cx="6027907" cy="792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601" y="3597158"/>
            <a:ext cx="5920132" cy="1560034"/>
          </a:xfrm>
          <a:prstGeom prst="rect">
            <a:avLst/>
          </a:prstGeom>
        </p:spPr>
      </p:pic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 dirty="0"/>
              <a:t>I. Shell &amp; Tube Heat Exchanger</a:t>
            </a:r>
            <a:endParaRPr dirty="0" smtClean="0"/>
          </a:p>
        </p:txBody>
      </p:sp>
      <p:sp>
        <p:nvSpPr>
          <p:cNvPr id="56" name="내용 개체 틀 3"/>
          <p:cNvSpPr txBox="1">
            <a:spLocks/>
          </p:cNvSpPr>
          <p:nvPr/>
        </p:nvSpPr>
        <p:spPr>
          <a:xfrm>
            <a:off x="128588" y="656692"/>
            <a:ext cx="9777412" cy="32403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다수 </a:t>
            </a:r>
            <a:r>
              <a:rPr lang="ko-KR" altLang="en-US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열교환기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(STHE)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Size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Weight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산출하고 싶을 때</a:t>
            </a:r>
            <a:endParaRPr lang="en-US" altLang="ko-KR" sz="1600" b="1" dirty="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1032" y="5922052"/>
            <a:ext cx="645531" cy="2318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7" idx="1"/>
            <a:endCxn id="22" idx="3"/>
          </p:cNvCxnSpPr>
          <p:nvPr/>
        </p:nvCxnSpPr>
        <p:spPr>
          <a:xfrm rot="10800000">
            <a:off x="2656264" y="2584804"/>
            <a:ext cx="1052337" cy="1789419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9133" y="1140244"/>
            <a:ext cx="2489610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1.Navigation Bar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STHE Air Mode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클릭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6652" y="2123138"/>
            <a:ext cx="2489611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입력 양식을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Download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하고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5724" y="3958292"/>
            <a:ext cx="2483020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저장 및 보안 해제 후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Drag &amp; Drop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하면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예측 프로그램 자동 실행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5558" y="4155317"/>
            <a:ext cx="2589809" cy="584775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2B4B3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입력 양식</a:t>
            </a:r>
            <a:endParaRPr lang="en-US" altLang="ko-KR" sz="3200" b="1" dirty="0" smtClean="0">
              <a:solidFill>
                <a:srgbClr val="2B4B3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08601" y="2198312"/>
            <a:ext cx="459036" cy="288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4" idx="1"/>
            <a:endCxn id="13" idx="3"/>
          </p:cNvCxnSpPr>
          <p:nvPr/>
        </p:nvCxnSpPr>
        <p:spPr>
          <a:xfrm rot="10800000">
            <a:off x="2648743" y="1463410"/>
            <a:ext cx="1059858" cy="878918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08600" y="3591252"/>
            <a:ext cx="6027907" cy="15659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5724" y="5367747"/>
            <a:ext cx="2483017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예측 결과를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Download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하고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Excel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Size &amp;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Weight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가능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17294" y="3174152"/>
            <a:ext cx="4472210" cy="2602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t="39335" r="25275" b="46001"/>
          <a:stretch/>
        </p:blipFill>
        <p:spPr>
          <a:xfrm>
            <a:off x="3708599" y="6320316"/>
            <a:ext cx="5402549" cy="46818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 flipV="1">
            <a:off x="3708600" y="6306296"/>
            <a:ext cx="5402548" cy="5517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4" idx="1"/>
            <a:endCxn id="25" idx="3"/>
          </p:cNvCxnSpPr>
          <p:nvPr/>
        </p:nvCxnSpPr>
        <p:spPr>
          <a:xfrm rot="10800000" flipV="1">
            <a:off x="2648744" y="3304259"/>
            <a:ext cx="2368550" cy="1115697"/>
          </a:xfrm>
          <a:prstGeom prst="bentConnector3">
            <a:avLst>
              <a:gd name="adj1" fmla="val 67158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endCxn id="23" idx="3"/>
          </p:cNvCxnSpPr>
          <p:nvPr/>
        </p:nvCxnSpPr>
        <p:spPr>
          <a:xfrm rot="10800000">
            <a:off x="2648742" y="5967912"/>
            <a:ext cx="2484517" cy="53376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1"/>
            <a:endCxn id="23" idx="3"/>
          </p:cNvCxnSpPr>
          <p:nvPr/>
        </p:nvCxnSpPr>
        <p:spPr>
          <a:xfrm rot="10800000">
            <a:off x="2648742" y="5967912"/>
            <a:ext cx="1059859" cy="614236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990457" y="2453616"/>
            <a:ext cx="459036" cy="288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꺾인 연결선 31"/>
          <p:cNvCxnSpPr>
            <a:stCxn id="31" idx="1"/>
            <a:endCxn id="22" idx="3"/>
          </p:cNvCxnSpPr>
          <p:nvPr/>
        </p:nvCxnSpPr>
        <p:spPr>
          <a:xfrm rot="10800000">
            <a:off x="2656263" y="2584804"/>
            <a:ext cx="2334194" cy="12829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70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 dirty="0"/>
              <a:t>I. Shell &amp; Tube Heat Exchanger</a:t>
            </a:r>
            <a:endParaRPr dirty="0" smtClean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128588" y="656692"/>
            <a:ext cx="9777412" cy="7560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STHE Pro Mode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이용한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정확도 높은 </a:t>
            </a:r>
            <a:r>
              <a:rPr lang="ko-KR" altLang="en-US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열교환기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(STHE)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최적화 설계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744" b="2912"/>
          <a:stretch/>
        </p:blipFill>
        <p:spPr>
          <a:xfrm>
            <a:off x="3728864" y="1628799"/>
            <a:ext cx="6027907" cy="3024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43760" b="-1"/>
          <a:stretch/>
        </p:blipFill>
        <p:spPr>
          <a:xfrm>
            <a:off x="3728863" y="4653136"/>
            <a:ext cx="6027907" cy="18221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472" y="1615345"/>
            <a:ext cx="2489610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1.Navigation Bar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STHE Pro Mode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클릭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49940" y="2673413"/>
            <a:ext cx="459036" cy="2880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3" idx="1"/>
            <a:endCxn id="12" idx="3"/>
          </p:cNvCxnSpPr>
          <p:nvPr/>
        </p:nvCxnSpPr>
        <p:spPr>
          <a:xfrm rot="10800000">
            <a:off x="2690082" y="1938511"/>
            <a:ext cx="1059858" cy="878918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983" y="3664108"/>
            <a:ext cx="6336134" cy="683901"/>
          </a:xfrm>
          <a:prstGeom prst="rect">
            <a:avLst/>
          </a:prstGeom>
          <a:ln w="44450">
            <a:solidFill>
              <a:srgbClr val="FFC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00472" y="2638279"/>
            <a:ext cx="2489611" cy="14773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입력 양식에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Fluid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Property, Mechanical Design Factor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등의 추가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입력이 필요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8" name="꺾인 연결선 17"/>
          <p:cNvCxnSpPr>
            <a:stCxn id="11" idx="1"/>
            <a:endCxn id="17" idx="3"/>
          </p:cNvCxnSpPr>
          <p:nvPr/>
        </p:nvCxnSpPr>
        <p:spPr>
          <a:xfrm rot="10800000">
            <a:off x="2690083" y="3376943"/>
            <a:ext cx="833900" cy="629116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0472" y="4470907"/>
            <a:ext cx="2489611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Web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또는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Download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하여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Excel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로도 확인 가능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4" name="꺾인 연결선 23"/>
          <p:cNvCxnSpPr/>
          <p:nvPr/>
        </p:nvCxnSpPr>
        <p:spPr>
          <a:xfrm rot="10800000">
            <a:off x="2690083" y="4940302"/>
            <a:ext cx="2550949" cy="447737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41032" y="4523546"/>
            <a:ext cx="2880320" cy="18597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25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 dirty="0"/>
              <a:t>I. Shell &amp; Tube Heat Exchanger</a:t>
            </a:r>
            <a:endParaRPr dirty="0" smtClean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128588" y="656692"/>
            <a:ext cx="9777412" cy="7560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열교환기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(STHE)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Reference Data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탐색 기능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DataAnalys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1" y="1285875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63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 dirty="0" smtClean="0"/>
              <a:t>II. Air Cooled Heat </a:t>
            </a:r>
            <a:r>
              <a:rPr lang="en-US" altLang="ko-KR" dirty="0"/>
              <a:t>Exchanger</a:t>
            </a:r>
            <a:endParaRPr dirty="0" smtClean="0"/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28588" y="656692"/>
            <a:ext cx="9777412" cy="7560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Air Cooled Heat Exchanger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(1)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2" y="1412776"/>
            <a:ext cx="9415858" cy="51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3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8588" y="76200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 dirty="0" smtClean="0"/>
              <a:t>II</a:t>
            </a:r>
            <a:r>
              <a:rPr lang="en-US" altLang="ko-KR" dirty="0"/>
              <a:t>. Air Cooled Heat </a:t>
            </a:r>
            <a:r>
              <a:rPr lang="en-US" altLang="ko-KR" dirty="0" smtClean="0"/>
              <a:t>Exchanger</a:t>
            </a:r>
            <a:endParaRPr dirty="0" smtClean="0"/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28588" y="656692"/>
            <a:ext cx="9777412" cy="7560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Air Cooled Heat Exchanger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4" y="1399686"/>
            <a:ext cx="94176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59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21082</TotalTime>
  <Words>301</Words>
  <Application>Microsoft Office PowerPoint</Application>
  <PresentationFormat>A4 용지(210x297mm)</PresentationFormat>
  <Paragraphs>60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굴림</vt:lpstr>
      <vt:lpstr>맑은 고딕</vt:lpstr>
      <vt:lpstr>현대하모니 L</vt:lpstr>
      <vt:lpstr>Arial</vt:lpstr>
      <vt:lpstr>디자인 사용자 지정</vt:lpstr>
      <vt:lpstr>PowerPoint 프레젠테이션</vt:lpstr>
      <vt:lpstr>I. Shell &amp; Tube Heat Exchanger</vt:lpstr>
      <vt:lpstr>I. Shell &amp; Tube Heat Exchanger</vt:lpstr>
      <vt:lpstr>I. Shell &amp; Tube Heat Exchanger</vt:lpstr>
      <vt:lpstr>I. Shell &amp; Tube Heat Exchanger</vt:lpstr>
      <vt:lpstr>I. Shell &amp; Tube Heat Exchanger</vt:lpstr>
      <vt:lpstr>II. Air Cooled Heat Exchanger</vt:lpstr>
      <vt:lpstr>II. Air Cooled Heat Exchanger</vt:lpstr>
    </vt:vector>
  </TitlesOfParts>
  <Company>HDEC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김혜윤(KIM HAE YUN)</dc:creator>
  <cp:lastModifiedBy>하태민(HA TAE MIN)</cp:lastModifiedBy>
  <cp:revision>723</cp:revision>
  <cp:lastPrinted>2022-10-14T00:15:44Z</cp:lastPrinted>
  <dcterms:created xsi:type="dcterms:W3CDTF">2011-02-08T05:54:54Z</dcterms:created>
  <dcterms:modified xsi:type="dcterms:W3CDTF">2022-12-19T04:46:23Z</dcterms:modified>
</cp:coreProperties>
</file>